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59" r:id="rId4"/>
    <p:sldId id="260" r:id="rId5"/>
    <p:sldId id="262" r:id="rId6"/>
    <p:sldId id="261" r:id="rId7"/>
    <p:sldId id="263" r:id="rId8"/>
    <p:sldId id="264" r:id="rId9"/>
    <p:sldId id="265"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56452" autoAdjust="0"/>
  </p:normalViewPr>
  <p:slideViewPr>
    <p:cSldViewPr>
      <p:cViewPr varScale="1">
        <p:scale>
          <a:sx n="39" d="100"/>
          <a:sy n="39" d="100"/>
        </p:scale>
        <p:origin x="-228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0E012F-0146-4001-992C-CC96518C360E}" type="datetimeFigureOut">
              <a:rPr lang="en-US" smtClean="0"/>
              <a:pPr/>
              <a:t>4/27/2017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22C32C-0AFA-4C79-8A90-E0D5DFCD7E3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Thank you very much moderator, good afternoon colleagues, representatives of the OAS, officials of the Government of Paraguay, </a:t>
            </a:r>
            <a:r>
              <a:rPr lang="en-US" sz="1200" kern="1200" dirty="0" smtClean="0">
                <a:solidFill>
                  <a:schemeClr val="tx1"/>
                </a:solidFill>
                <a:latin typeface="+mn-lt"/>
                <a:ea typeface="+mn-ea"/>
                <a:cs typeface="+mn-cs"/>
              </a:rPr>
              <a:t>regional and international </a:t>
            </a:r>
            <a:r>
              <a:rPr lang="en-US" sz="1200" kern="1200" dirty="0" err="1" smtClean="0">
                <a:solidFill>
                  <a:schemeClr val="tx1"/>
                </a:solidFill>
                <a:latin typeface="+mn-lt"/>
                <a:ea typeface="+mn-ea"/>
                <a:cs typeface="+mn-cs"/>
              </a:rPr>
              <a:t>organisations</a:t>
            </a:r>
            <a:r>
              <a:rPr lang="en-US" sz="1200" kern="1200" smtClean="0">
                <a:solidFill>
                  <a:schemeClr val="tx1"/>
                </a:solidFill>
                <a:latin typeface="+mn-lt"/>
                <a:ea typeface="+mn-ea"/>
                <a:cs typeface="+mn-cs"/>
              </a:rPr>
              <a:t>, our </a:t>
            </a:r>
            <a:r>
              <a:rPr lang="en-US" sz="1200" kern="1200" dirty="0" smtClean="0">
                <a:solidFill>
                  <a:schemeClr val="tx1"/>
                </a:solidFill>
                <a:latin typeface="+mn-lt"/>
                <a:ea typeface="+mn-ea"/>
                <a:cs typeface="+mn-cs"/>
              </a:rPr>
              <a:t>partners operating in the Private sector and our comrades in the trade union movement…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On behalf of the Government of Barbados, let me state that it is a pleasure for me to be here today and we welcome the opportunity to share some of our thoughts on this critical and relevant issue. Over the next ten minutes, I wish to dissect my presentation into the following areas:</a:t>
            </a:r>
          </a:p>
          <a:p>
            <a:pPr lvl="0"/>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6BFB7B5-74D9-4502-B524-D9B9788C609D}" type="slidenum">
              <a:rPr lang="en-US" smtClean="0"/>
              <a:pPr/>
              <a:t>1</a:t>
            </a:fld>
            <a:endParaRPr lang="en-US"/>
          </a:p>
        </p:txBody>
      </p:sp>
    </p:spTree>
    <p:extLst>
      <p:ext uri="{BB962C8B-B14F-4D97-AF65-F5344CB8AC3E}">
        <p14:creationId xmlns:p14="http://schemas.microsoft.com/office/powerpoint/2010/main" xmlns="" val="2242460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r>
              <a:rPr lang="en-US" sz="1200" kern="1200" dirty="0" smtClean="0">
                <a:solidFill>
                  <a:schemeClr val="tx1"/>
                </a:solidFill>
                <a:latin typeface="+mn-lt"/>
                <a:ea typeface="+mn-ea"/>
                <a:cs typeface="+mn-cs"/>
              </a:rPr>
              <a:t>The functions of the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Department, the agency responsible for enforcing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laws in my country;</a:t>
            </a:r>
          </a:p>
          <a:p>
            <a:pPr lvl="0">
              <a:buFont typeface="Arial" pitchFamily="34" charset="0"/>
              <a:buChar char="•"/>
            </a:pPr>
            <a:r>
              <a:rPr lang="en-US" sz="1200" kern="1200" dirty="0" smtClean="0">
                <a:solidFill>
                  <a:schemeClr val="tx1"/>
                </a:solidFill>
                <a:latin typeface="+mn-lt"/>
                <a:ea typeface="+mn-ea"/>
                <a:cs typeface="+mn-cs"/>
              </a:rPr>
              <a:t>The rationale for finding alternative methods to traditional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inspection activities;</a:t>
            </a:r>
          </a:p>
          <a:p>
            <a:pPr lvl="0">
              <a:buFont typeface="Arial" pitchFamily="34" charset="0"/>
              <a:buChar char="•"/>
            </a:pPr>
            <a:r>
              <a:rPr lang="en-US" sz="1200" kern="1200" dirty="0" smtClean="0">
                <a:solidFill>
                  <a:schemeClr val="tx1"/>
                </a:solidFill>
                <a:latin typeface="+mn-lt"/>
                <a:ea typeface="+mn-ea"/>
                <a:cs typeface="+mn-cs"/>
              </a:rPr>
              <a:t>Current approaches employed by the Department to </a:t>
            </a:r>
            <a:r>
              <a:rPr lang="en-US" sz="1200" kern="1200" dirty="0" err="1" smtClean="0">
                <a:solidFill>
                  <a:schemeClr val="tx1"/>
                </a:solidFill>
                <a:latin typeface="+mn-lt"/>
                <a:ea typeface="+mn-ea"/>
                <a:cs typeface="+mn-cs"/>
              </a:rPr>
              <a:t>sensitise</a:t>
            </a:r>
            <a:r>
              <a:rPr lang="en-US" sz="1200" kern="1200" dirty="0" smtClean="0">
                <a:solidFill>
                  <a:schemeClr val="tx1"/>
                </a:solidFill>
                <a:latin typeface="+mn-lt"/>
                <a:ea typeface="+mn-ea"/>
                <a:cs typeface="+mn-cs"/>
              </a:rPr>
              <a:t> the public; and</a:t>
            </a:r>
          </a:p>
          <a:p>
            <a:pPr lvl="0">
              <a:buFont typeface="Arial" pitchFamily="34" charset="0"/>
              <a:buChar char="•"/>
            </a:pPr>
            <a:r>
              <a:rPr lang="en-US" sz="1200" kern="1200" dirty="0" smtClean="0">
                <a:solidFill>
                  <a:schemeClr val="tx1"/>
                </a:solidFill>
                <a:latin typeface="+mn-lt"/>
                <a:ea typeface="+mn-ea"/>
                <a:cs typeface="+mn-cs"/>
              </a:rPr>
              <a:t>Practical solutions that can be implemented to </a:t>
            </a:r>
            <a:r>
              <a:rPr lang="en-US" sz="1200" b="1" u="sng" kern="1200" dirty="0" smtClean="0">
                <a:solidFill>
                  <a:schemeClr val="tx1"/>
                </a:solidFill>
                <a:latin typeface="+mn-lt"/>
                <a:ea typeface="+mn-ea"/>
                <a:cs typeface="+mn-cs"/>
              </a:rPr>
              <a:t>complement</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traditional approaches and make the inspection process more efficient and effective.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outlining these solutions, a focus will be deliberately placed on the role of the private sector and the embracing of social media.</a:t>
            </a:r>
          </a:p>
          <a:p>
            <a:endParaRPr lang="en-US" dirty="0"/>
          </a:p>
        </p:txBody>
      </p:sp>
      <p:sp>
        <p:nvSpPr>
          <p:cNvPr id="4" name="Slide Number Placeholder 3"/>
          <p:cNvSpPr>
            <a:spLocks noGrp="1"/>
          </p:cNvSpPr>
          <p:nvPr>
            <p:ph type="sldNum" sz="quarter" idx="10"/>
          </p:nvPr>
        </p:nvSpPr>
        <p:spPr/>
        <p:txBody>
          <a:bodyPr/>
          <a:lstStyle/>
          <a:p>
            <a:fld id="{2422C32C-0AFA-4C79-8A90-E0D5DFCD7E3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Against that backdrop, I will commence by noting that in Barbados, the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Department is the arm of the Ministry of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Social Security and Human Resource Development (MLSD) that is responsible for monitoring the industrial relations climate and enforcing the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legislation of the country.    </a:t>
            </a:r>
          </a:p>
          <a:p>
            <a:r>
              <a:rPr lang="en-US" sz="1200" kern="1200" dirty="0" smtClean="0">
                <a:solidFill>
                  <a:schemeClr val="tx1"/>
                </a:solidFill>
                <a:latin typeface="+mn-lt"/>
                <a:ea typeface="+mn-ea"/>
                <a:cs typeface="+mn-cs"/>
              </a:rPr>
              <a:t>Through the conduct of inspection visits, it monitors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standards within the working environment, particularly as such standards pertain to safety and health and it provides an employment service for the placement of persons both locally and overseas. Though the enforcement of legislation is a key aspect of its daily operations, it must also be highlighted that the provision of conciliation services in industrial disputes is an important function that it undertakes. The Department </a:t>
            </a:r>
            <a:r>
              <a:rPr lang="en-US" sz="1200" kern="1200" dirty="0" smtClean="0">
                <a:solidFill>
                  <a:schemeClr val="tx1"/>
                </a:solidFill>
                <a:latin typeface="+mn-lt"/>
                <a:ea typeface="+mn-ea"/>
                <a:cs typeface="+mn-cs"/>
              </a:rPr>
              <a:t>comprises the </a:t>
            </a:r>
            <a:r>
              <a:rPr lang="en-US" sz="1200" kern="1200" dirty="0" smtClean="0">
                <a:solidFill>
                  <a:schemeClr val="tx1"/>
                </a:solidFill>
                <a:latin typeface="+mn-lt"/>
                <a:ea typeface="+mn-ea"/>
                <a:cs typeface="+mn-cs"/>
              </a:rPr>
              <a:t>following three sections: </a:t>
            </a:r>
          </a:p>
          <a:p>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1. Industrial Relations; </a:t>
            </a:r>
          </a:p>
          <a:p>
            <a:pPr lvl="0"/>
            <a:r>
              <a:rPr lang="en-US" sz="1200" kern="1200" dirty="0" smtClean="0">
                <a:solidFill>
                  <a:schemeClr val="tx1"/>
                </a:solidFill>
                <a:latin typeface="+mn-lt"/>
                <a:ea typeface="+mn-ea"/>
                <a:cs typeface="+mn-cs"/>
              </a:rPr>
              <a:t>2. Occupational Safety and Health; and </a:t>
            </a:r>
          </a:p>
          <a:p>
            <a:pPr lvl="0"/>
            <a:r>
              <a:rPr lang="en-US" sz="1200" kern="1200" dirty="0" smtClean="0">
                <a:solidFill>
                  <a:schemeClr val="tx1"/>
                </a:solidFill>
                <a:latin typeface="+mn-lt"/>
                <a:ea typeface="+mn-ea"/>
                <a:cs typeface="+mn-cs"/>
              </a:rPr>
              <a:t>3. National Employment Bureau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By the nature of the afore-mentioned activities, the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Department is widely acknowledged to be the prime advisor to the Government, employers and employees on all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related matters. It monitors the Industrial Relations climate and ensures that all laws are adhered to. When necessary, breaches of laws and regulations are investigated and the perpetrators of such breaches are prosecuted, or referred to our recently established employment rights tribunal. </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2422C32C-0AFA-4C79-8A90-E0D5DFCD7E3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 terms of the Department’s structure, there are nine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officers and nine Safety and Health Officers. These officers are engaged in workplace visits and inspections, in ensuring compliance with the laws and standards relating to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A quick review of some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statistics has revealed that as at 2015, our employed workforce comprised some 128,200 persons, employed by thousands of businesses operating across a wide array of industries, ranging from Tourism and Financial Services, to Agriculture and Manufacturing. From these statistics, one can see that the issue of (</a:t>
            </a:r>
            <a:r>
              <a:rPr lang="en-US" sz="1200" kern="1200" dirty="0" err="1" smtClean="0">
                <a:solidFill>
                  <a:schemeClr val="tx1"/>
                </a:solidFill>
                <a:latin typeface="+mn-lt"/>
                <a:ea typeface="+mn-ea"/>
                <a:cs typeface="+mn-cs"/>
              </a:rPr>
              <a:t>i</a:t>
            </a:r>
            <a:r>
              <a:rPr lang="en-US" sz="1200" kern="1200" dirty="0" smtClean="0">
                <a:solidFill>
                  <a:schemeClr val="tx1"/>
                </a:solidFill>
                <a:latin typeface="+mn-lt"/>
                <a:ea typeface="+mn-ea"/>
                <a:cs typeface="+mn-cs"/>
              </a:rPr>
              <a:t>) visiting and periodically inspecting every single workplace and (ii) assessing the working conditions of thousands of employers would be a daunting challenge for any country, even in large, advanced nations. </a:t>
            </a:r>
          </a:p>
          <a:p>
            <a:endParaRPr lang="en-US" dirty="0"/>
          </a:p>
        </p:txBody>
      </p:sp>
      <p:sp>
        <p:nvSpPr>
          <p:cNvPr id="4" name="Slide Number Placeholder 3"/>
          <p:cNvSpPr>
            <a:spLocks noGrp="1"/>
          </p:cNvSpPr>
          <p:nvPr>
            <p:ph type="sldNum" sz="quarter" idx="10"/>
          </p:nvPr>
        </p:nvSpPr>
        <p:spPr/>
        <p:txBody>
          <a:bodyPr/>
          <a:lstStyle/>
          <a:p>
            <a:fld id="{2422C32C-0AFA-4C79-8A90-E0D5DFCD7E3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Let me at this juncture state that our team of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officers are professional, well trained, committed and attuned to international standards and best practices. The officers are guided by instruments such as ILO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Inspection Convention 81, along with Recommendation 81, which require the maintenance of a system of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inspection in industrial and in commercial undertakings.  The Department also subscribes to the view under Recommendation 81, that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administration officials should go beyond inspections and advance strategies that promote education, collaboration and cooperation.  Therefore, in addition to the legal tools in its possession for dealing with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infringements, attention must be placed on identifying measures that could complement the regulatory powers that the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Department has at its disposal.</a:t>
            </a:r>
          </a:p>
          <a:p>
            <a:endParaRPr lang="en-US" dirty="0"/>
          </a:p>
        </p:txBody>
      </p:sp>
      <p:sp>
        <p:nvSpPr>
          <p:cNvPr id="4" name="Slide Number Placeholder 3"/>
          <p:cNvSpPr>
            <a:spLocks noGrp="1"/>
          </p:cNvSpPr>
          <p:nvPr>
            <p:ph type="sldNum" sz="quarter" idx="10"/>
          </p:nvPr>
        </p:nvSpPr>
        <p:spPr/>
        <p:txBody>
          <a:bodyPr/>
          <a:lstStyle/>
          <a:p>
            <a:fld id="{2422C32C-0AFA-4C79-8A90-E0D5DFCD7E3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Colleagues, I am sure we can all agree that action must be continuously </a:t>
            </a:r>
            <a:r>
              <a:rPr lang="en-US" sz="1200" kern="1200" dirty="0" err="1" smtClean="0">
                <a:solidFill>
                  <a:schemeClr val="tx1"/>
                </a:solidFill>
                <a:latin typeface="+mn-lt"/>
                <a:ea typeface="+mn-ea"/>
                <a:cs typeface="+mn-cs"/>
              </a:rPr>
              <a:t>undertakken</a:t>
            </a:r>
            <a:r>
              <a:rPr lang="en-US"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by our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administration officials to ensure that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issues are prominently placed at the vanguard of national discussion. In Barbados, our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Department constantly promotes the </a:t>
            </a:r>
            <a:r>
              <a:rPr lang="en-US" sz="1200" kern="1200" dirty="0" smtClean="0">
                <a:solidFill>
                  <a:schemeClr val="tx1"/>
                </a:solidFill>
                <a:latin typeface="+mn-lt"/>
                <a:ea typeface="+mn-ea"/>
                <a:cs typeface="+mn-cs"/>
              </a:rPr>
              <a:t>provisions </a:t>
            </a:r>
            <a:r>
              <a:rPr lang="en-US" sz="1200" kern="1200" dirty="0" smtClean="0">
                <a:solidFill>
                  <a:schemeClr val="tx1"/>
                </a:solidFill>
                <a:latin typeface="+mn-lt"/>
                <a:ea typeface="+mn-ea"/>
                <a:cs typeface="+mn-cs"/>
              </a:rPr>
              <a:t>of the Safety and Health at Work Act, which requires the establishment of Safety and Health Committees at every workplace where there are 25 or more workers.  With such mechanisms, workers and management representatives are encouraged to come together to discuss and take action on matters such as (</a:t>
            </a:r>
            <a:r>
              <a:rPr lang="en-US" sz="1200" kern="1200" dirty="0" err="1" smtClean="0">
                <a:solidFill>
                  <a:schemeClr val="tx1"/>
                </a:solidFill>
                <a:latin typeface="+mn-lt"/>
                <a:ea typeface="+mn-ea"/>
                <a:cs typeface="+mn-cs"/>
              </a:rPr>
              <a:t>i</a:t>
            </a:r>
            <a:r>
              <a:rPr lang="en-US" sz="1200" kern="1200" dirty="0" smtClean="0">
                <a:solidFill>
                  <a:schemeClr val="tx1"/>
                </a:solidFill>
                <a:latin typeface="+mn-lt"/>
                <a:ea typeface="+mn-ea"/>
                <a:cs typeface="+mn-cs"/>
              </a:rPr>
              <a:t>) the  Education and training of staff in safety and health issues (ii) inspection of potential hazards and (iii) accident investigation, with a view to the making of recommendations to reduce the risk of recurrence.</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Department also stages a National Occupational Safety and Health week, which is </a:t>
            </a:r>
            <a:r>
              <a:rPr lang="en-US" sz="1200" kern="1200" dirty="0" smtClean="0">
                <a:solidFill>
                  <a:schemeClr val="tx1"/>
                </a:solidFill>
                <a:latin typeface="+mn-lt"/>
                <a:ea typeface="+mn-ea"/>
                <a:cs typeface="+mn-cs"/>
              </a:rPr>
              <a:t>coordinated </a:t>
            </a:r>
            <a:r>
              <a:rPr lang="en-US" sz="1200" kern="1200" dirty="0" smtClean="0">
                <a:solidFill>
                  <a:schemeClr val="tx1"/>
                </a:solidFill>
                <a:latin typeface="+mn-lt"/>
                <a:ea typeface="+mn-ea"/>
                <a:cs typeface="+mn-cs"/>
              </a:rPr>
              <a:t>every 2 years.  In that period, </a:t>
            </a:r>
            <a:r>
              <a:rPr lang="en-US" sz="1200" kern="1200" dirty="0" smtClean="0">
                <a:solidFill>
                  <a:schemeClr val="tx1"/>
                </a:solidFill>
                <a:latin typeface="+mn-lt"/>
                <a:ea typeface="+mn-ea"/>
                <a:cs typeface="+mn-cs"/>
              </a:rPr>
              <a:t>occupational</a:t>
            </a:r>
            <a:r>
              <a:rPr lang="en-US" sz="1200" kern="1200" baseline="0" dirty="0" smtClean="0">
                <a:solidFill>
                  <a:schemeClr val="tx1"/>
                </a:solidFill>
                <a:latin typeface="+mn-lt"/>
                <a:ea typeface="+mn-ea"/>
                <a:cs typeface="+mn-cs"/>
              </a:rPr>
              <a:t> safety and health</a:t>
            </a:r>
            <a:r>
              <a:rPr lang="en-US"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is given national attention through the promotion of events such as seminars and the placing of safety and health messages in the major media outlets.  Enterprises are encouraged to design their respective OSH </a:t>
            </a:r>
            <a:r>
              <a:rPr lang="en-US" sz="1200" kern="1200" dirty="0" err="1" smtClean="0">
                <a:solidFill>
                  <a:schemeClr val="tx1"/>
                </a:solidFill>
                <a:latin typeface="+mn-lt"/>
                <a:ea typeface="+mn-ea"/>
                <a:cs typeface="+mn-cs"/>
              </a:rPr>
              <a:t>programmes</a:t>
            </a:r>
            <a:r>
              <a:rPr lang="en-US" sz="1200" kern="1200" dirty="0" smtClean="0">
                <a:solidFill>
                  <a:schemeClr val="tx1"/>
                </a:solidFill>
                <a:latin typeface="+mn-lt"/>
                <a:ea typeface="+mn-ea"/>
                <a:cs typeface="+mn-cs"/>
              </a:rPr>
              <a:t> and are offered assistance in their establishment. Currently, there is a series on national television on occupational safety and health, in which the Officers of the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Department collaborate with a private sector enterprise in communicating OSH information.  Radio and television interviews also take place occasionally.</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2422C32C-0AFA-4C79-8A90-E0D5DFCD7E3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kern="1200" dirty="0" smtClean="0">
                <a:solidFill>
                  <a:schemeClr val="tx1"/>
                </a:solidFill>
                <a:latin typeface="+mn-lt"/>
                <a:ea typeface="+mn-ea"/>
                <a:cs typeface="+mn-cs"/>
              </a:rPr>
              <a:t>Though definitive measures are in place to complement the process of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inspection, there are some measures deserving of additional attention, chief amongst which involve the solidifying of the relationship with the private sector. Like in other jurisdictions, the private sector is widely accepted as the engine of economic growth and through the pursuit of economic activity, they make financial investments in our economies, earn foreign exchange for the country through exports, contribute to the revenue streams of our Governments through the payment of taxes and hire our workers to produce desired goods and services.  Indeed, they have a crucial part to play in advancing the social and economic development of our nations and increasing the standard of living of our citizens. </a:t>
            </a:r>
            <a:r>
              <a:rPr lang="en-US" sz="1200" b="1" i="1" kern="1200" dirty="0" smtClean="0">
                <a:solidFill>
                  <a:schemeClr val="tx1"/>
                </a:solidFill>
                <a:latin typeface="+mn-lt"/>
                <a:ea typeface="+mn-ea"/>
                <a:cs typeface="+mn-cs"/>
              </a:rPr>
              <a:t>They have a vested interest in shaping and developing our economies and we must seek to involve them more in designing our short and medium term developmental plans.</a:t>
            </a:r>
            <a:r>
              <a:rPr lang="en-US" sz="1200" kern="1200" dirty="0" smtClean="0">
                <a:solidFill>
                  <a:schemeClr val="tx1"/>
                </a:solidFill>
                <a:latin typeface="+mn-lt"/>
                <a:ea typeface="+mn-ea"/>
                <a:cs typeface="+mn-cs"/>
              </a:rPr>
              <a:t> With this in mind, we would use this forum to call for a renewed focus on public-private partnerships, where all parties can make a contribution, not only on financial matters, but towards issues impacting on the social and economic development of our countries.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In Barbados, we have a tripartite National Advisory Committee on Safety and Health, where private sector </a:t>
            </a:r>
            <a:r>
              <a:rPr lang="en-US" sz="1200" kern="1200" dirty="0" smtClean="0">
                <a:solidFill>
                  <a:schemeClr val="tx1"/>
                </a:solidFill>
                <a:latin typeface="+mn-lt"/>
                <a:ea typeface="+mn-ea"/>
                <a:cs typeface="+mn-cs"/>
              </a:rPr>
              <a:t>representatives, </a:t>
            </a:r>
            <a:r>
              <a:rPr lang="en-US" sz="1200" kern="1200" dirty="0" smtClean="0">
                <a:solidFill>
                  <a:schemeClr val="tx1"/>
                </a:solidFill>
                <a:latin typeface="+mn-lt"/>
                <a:ea typeface="+mn-ea"/>
                <a:cs typeface="+mn-cs"/>
              </a:rPr>
              <a:t>such as our Barbados </a:t>
            </a:r>
            <a:r>
              <a:rPr lang="en-US" sz="1200" kern="1200" dirty="0" smtClean="0">
                <a:solidFill>
                  <a:schemeClr val="tx1"/>
                </a:solidFill>
                <a:latin typeface="+mn-lt"/>
                <a:ea typeface="+mn-ea"/>
                <a:cs typeface="+mn-cs"/>
              </a:rPr>
              <a:t>Employers’ </a:t>
            </a:r>
            <a:r>
              <a:rPr lang="en-US" sz="1200" kern="1200" dirty="0" smtClean="0">
                <a:solidFill>
                  <a:schemeClr val="tx1"/>
                </a:solidFill>
                <a:latin typeface="+mn-lt"/>
                <a:ea typeface="+mn-ea"/>
                <a:cs typeface="+mn-cs"/>
              </a:rPr>
              <a:t>Confederation are provided with the opportunity to shape national policy on matters pertaining to safety and health, particularly as such matters involve the design of relevant safety and health legislation. As such, they played a key role in the design of our Safety and Health at Work Act, which was proclaimed in 2013.</a:t>
            </a:r>
          </a:p>
          <a:p>
            <a:endParaRPr lang="en-US" sz="1200" kern="1200" dirty="0" smtClean="0">
              <a:solidFill>
                <a:schemeClr val="tx1"/>
              </a:solidFill>
              <a:latin typeface="+mn-lt"/>
              <a:ea typeface="+mn-ea"/>
              <a:cs typeface="+mn-cs"/>
            </a:endParaRPr>
          </a:p>
          <a:p>
            <a:r>
              <a:rPr lang="en-US" sz="1200" b="1" u="sng" kern="1200" dirty="0" smtClean="0">
                <a:solidFill>
                  <a:schemeClr val="tx1"/>
                </a:solidFill>
                <a:latin typeface="+mn-lt"/>
                <a:ea typeface="+mn-ea"/>
                <a:cs typeface="+mn-cs"/>
              </a:rPr>
              <a:t>A word on the Importance of Public Relations Strategies</a:t>
            </a:r>
            <a:endParaRPr lang="en-US" sz="1200" kern="1200" dirty="0" smtClean="0">
              <a:solidFill>
                <a:schemeClr val="tx1"/>
              </a:solidFill>
              <a:latin typeface="+mn-lt"/>
              <a:ea typeface="+mn-ea"/>
              <a:cs typeface="+mn-cs"/>
            </a:endParaRPr>
          </a:p>
          <a:p>
            <a:r>
              <a:rPr lang="en-US" sz="1200" b="1" u="none" strike="noStrike"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a:t>
            </a:r>
            <a:r>
              <a:rPr lang="en-US" sz="1200" kern="1200" dirty="0" smtClean="0">
                <a:solidFill>
                  <a:schemeClr val="tx1"/>
                </a:solidFill>
                <a:latin typeface="+mn-lt"/>
                <a:ea typeface="+mn-ea"/>
                <a:cs typeface="+mn-cs"/>
              </a:rPr>
              <a:t>an </a:t>
            </a:r>
            <a:r>
              <a:rPr lang="en-US" sz="1200" kern="1200" dirty="0" smtClean="0">
                <a:solidFill>
                  <a:schemeClr val="tx1"/>
                </a:solidFill>
                <a:latin typeface="+mn-lt"/>
                <a:ea typeface="+mn-ea"/>
                <a:cs typeface="+mn-cs"/>
              </a:rPr>
              <a:t>era </a:t>
            </a:r>
            <a:r>
              <a:rPr lang="en-US" sz="1200" kern="1200" dirty="0" smtClean="0">
                <a:solidFill>
                  <a:schemeClr val="tx1"/>
                </a:solidFill>
                <a:latin typeface="+mn-lt"/>
                <a:ea typeface="+mn-ea"/>
                <a:cs typeface="+mn-cs"/>
              </a:rPr>
              <a:t>of low </a:t>
            </a:r>
            <a:r>
              <a:rPr lang="en-US" sz="1200" kern="1200" dirty="0" smtClean="0">
                <a:solidFill>
                  <a:schemeClr val="tx1"/>
                </a:solidFill>
                <a:latin typeface="+mn-lt"/>
                <a:ea typeface="+mn-ea"/>
                <a:cs typeface="+mn-cs"/>
              </a:rPr>
              <a:t>economic growth and the knock-on effect that such growth has on public sector budgets, regardless of the sector in which we are in, we must become more creative in designing P.R strategies that not only </a:t>
            </a:r>
            <a:r>
              <a:rPr lang="en-US" sz="1200" kern="1200" dirty="0" smtClean="0">
                <a:solidFill>
                  <a:schemeClr val="tx1"/>
                </a:solidFill>
                <a:latin typeface="+mn-lt"/>
                <a:ea typeface="+mn-ea"/>
                <a:cs typeface="+mn-cs"/>
              </a:rPr>
              <a:t>inform </a:t>
            </a:r>
            <a:r>
              <a:rPr lang="en-US" sz="1200" kern="1200" dirty="0" smtClean="0">
                <a:solidFill>
                  <a:schemeClr val="tx1"/>
                </a:solidFill>
                <a:latin typeface="+mn-lt"/>
                <a:ea typeface="+mn-ea"/>
                <a:cs typeface="+mn-cs"/>
              </a:rPr>
              <a:t>the target audience, but </a:t>
            </a:r>
            <a:r>
              <a:rPr lang="en-US" sz="1200" kern="1200" dirty="0" smtClean="0">
                <a:solidFill>
                  <a:schemeClr val="tx1"/>
                </a:solidFill>
                <a:latin typeface="+mn-lt"/>
                <a:ea typeface="+mn-ea"/>
                <a:cs typeface="+mn-cs"/>
              </a:rPr>
              <a:t>encourage </a:t>
            </a:r>
            <a:r>
              <a:rPr lang="en-US" sz="1200" kern="1200" dirty="0" smtClean="0">
                <a:solidFill>
                  <a:schemeClr val="tx1"/>
                </a:solidFill>
                <a:latin typeface="+mn-lt"/>
                <a:ea typeface="+mn-ea"/>
                <a:cs typeface="+mn-cs"/>
              </a:rPr>
              <a:t>them to </a:t>
            </a:r>
            <a:r>
              <a:rPr lang="en-US" sz="1200" kern="1200" dirty="0" smtClean="0">
                <a:solidFill>
                  <a:schemeClr val="tx1"/>
                </a:solidFill>
                <a:latin typeface="+mn-lt"/>
                <a:ea typeface="+mn-ea"/>
                <a:cs typeface="+mn-cs"/>
              </a:rPr>
              <a:t>buy</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 </a:t>
            </a:r>
            <a:r>
              <a:rPr lang="en-US" sz="1200" kern="1200" dirty="0" smtClean="0">
                <a:solidFill>
                  <a:schemeClr val="tx1"/>
                </a:solidFill>
                <a:latin typeface="+mn-lt"/>
                <a:ea typeface="+mn-ea"/>
                <a:cs typeface="+mn-cs"/>
              </a:rPr>
              <a:t>to the message. It is imperative that messaging must transcend beyond the creation of two or three beautiful sounding advertisements, being placed on the radio and television. The message must be designed with the target audience in mind and tailored to meet their unique traits particularly as the message relates to the interests of workers and the interests of employers. This factor is crucial when the youth and the use of social media are considered. Studies will show that their main sources of receiving and disseminating information revolve around social media platforms such as </a:t>
            </a:r>
            <a:r>
              <a:rPr lang="en-US" sz="1200" kern="1200" dirty="0" err="1" smtClean="0">
                <a:solidFill>
                  <a:schemeClr val="tx1"/>
                </a:solidFill>
                <a:latin typeface="+mn-lt"/>
                <a:ea typeface="+mn-ea"/>
                <a:cs typeface="+mn-cs"/>
              </a:rPr>
              <a:t>Facebook</a:t>
            </a:r>
            <a:r>
              <a:rPr lang="en-US" sz="1200" kern="1200" dirty="0" smtClean="0">
                <a:solidFill>
                  <a:schemeClr val="tx1"/>
                </a:solidFill>
                <a:latin typeface="+mn-lt"/>
                <a:ea typeface="+mn-ea"/>
                <a:cs typeface="+mn-cs"/>
              </a:rPr>
              <a:t>, YouTube and </a:t>
            </a:r>
            <a:r>
              <a:rPr lang="en-US" sz="1200" kern="1200" dirty="0" err="1" smtClean="0">
                <a:solidFill>
                  <a:schemeClr val="tx1"/>
                </a:solidFill>
                <a:latin typeface="+mn-lt"/>
                <a:ea typeface="+mn-ea"/>
                <a:cs typeface="+mn-cs"/>
              </a:rPr>
              <a:t>Whats</a:t>
            </a:r>
            <a:r>
              <a:rPr lang="en-US" sz="1200" kern="1200" dirty="0" smtClean="0">
                <a:solidFill>
                  <a:schemeClr val="tx1"/>
                </a:solidFill>
                <a:latin typeface="+mn-lt"/>
                <a:ea typeface="+mn-ea"/>
                <a:cs typeface="+mn-cs"/>
              </a:rPr>
              <a:t> App and if young persons are to be targeted, messages that utilize these platforms will increasingly have to be embraced by our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administrators. In creating an awareness of the importance of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regulations, especially over the medium to long term, the messaging needs to be spread as early as possible to these future workforce entrants. To this end, school visits to secondary and tertiary institutions are undertaken by our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administration officials, to talk about these issues and how they ultimately impact on their </a:t>
            </a:r>
            <a:r>
              <a:rPr lang="en-US" sz="1200" kern="1200" dirty="0" smtClean="0">
                <a:solidFill>
                  <a:schemeClr val="tx1"/>
                </a:solidFill>
                <a:latin typeface="+mn-lt"/>
                <a:ea typeface="+mn-ea"/>
                <a:cs typeface="+mn-cs"/>
              </a:rPr>
              <a:t>well-being</a:t>
            </a:r>
            <a:r>
              <a:rPr lang="en-US" sz="1200" kern="1200" dirty="0" smtClean="0">
                <a:solidFill>
                  <a:schemeClr val="tx1"/>
                </a:solidFill>
                <a:latin typeface="+mn-lt"/>
                <a:ea typeface="+mn-ea"/>
                <a:cs typeface="+mn-cs"/>
              </a:rPr>
              <a:t>. Just as importantly, safety and health standards are integrated into the vocational training courses at our training institutions such as the Samuel </a:t>
            </a:r>
            <a:r>
              <a:rPr lang="en-US" sz="1200" kern="1200" dirty="0" err="1" smtClean="0">
                <a:solidFill>
                  <a:schemeClr val="tx1"/>
                </a:solidFill>
                <a:latin typeface="+mn-lt"/>
                <a:ea typeface="+mn-ea"/>
                <a:cs typeface="+mn-cs"/>
              </a:rPr>
              <a:t>Jackman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Prescod</a:t>
            </a:r>
            <a:r>
              <a:rPr lang="en-US" sz="1200" kern="1200" dirty="0" smtClean="0">
                <a:solidFill>
                  <a:schemeClr val="tx1"/>
                </a:solidFill>
                <a:latin typeface="+mn-lt"/>
                <a:ea typeface="+mn-ea"/>
                <a:cs typeface="+mn-cs"/>
              </a:rPr>
              <a:t> Polytechnic, the Barbados Community College and the Barbados Vocational Training Board.</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422C32C-0AFA-4C79-8A90-E0D5DFCD7E3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b="1" u="sng" kern="1200" dirty="0" smtClean="0">
                <a:solidFill>
                  <a:schemeClr val="tx1"/>
                </a:solidFill>
                <a:latin typeface="+mn-lt"/>
                <a:ea typeface="+mn-ea"/>
                <a:cs typeface="+mn-cs"/>
              </a:rPr>
              <a:t>Need for a Champion(s) </a:t>
            </a:r>
            <a:endParaRPr lang="en-US" sz="1200" kern="1200" dirty="0" smtClean="0">
              <a:solidFill>
                <a:schemeClr val="tx1"/>
              </a:solidFill>
              <a:latin typeface="+mn-lt"/>
              <a:ea typeface="+mn-ea"/>
              <a:cs typeface="+mn-cs"/>
            </a:endParaRPr>
          </a:p>
          <a:p>
            <a:r>
              <a:rPr lang="en-US" sz="1200" b="1" u="none" strike="noStrike"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successfully spreading the message, the commitment of a high-profile person (or team) who is well-known to the public can be sought. This person (or persons) could be solicited either from the public sector, the private sector, or maybe a combination of both, if a decision is taken to go with a team.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If a team of persons is chosen, they can </a:t>
            </a:r>
            <a:r>
              <a:rPr lang="en-US" sz="1200" kern="1200" dirty="0" smtClean="0">
                <a:solidFill>
                  <a:schemeClr val="tx1"/>
                </a:solidFill>
                <a:latin typeface="+mn-lt"/>
                <a:ea typeface="+mn-ea"/>
                <a:cs typeface="+mn-cs"/>
              </a:rPr>
              <a:t>deliver </a:t>
            </a:r>
            <a:r>
              <a:rPr lang="en-US" sz="1200" kern="1200" dirty="0" smtClean="0">
                <a:solidFill>
                  <a:schemeClr val="tx1"/>
                </a:solidFill>
                <a:latin typeface="+mn-lt"/>
                <a:ea typeface="+mn-ea"/>
                <a:cs typeface="+mn-cs"/>
              </a:rPr>
              <a:t>radio and television </a:t>
            </a:r>
            <a:r>
              <a:rPr lang="en-US" sz="1200" kern="1200" dirty="0" err="1" smtClean="0">
                <a:solidFill>
                  <a:schemeClr val="tx1"/>
                </a:solidFill>
                <a:latin typeface="+mn-lt"/>
                <a:ea typeface="+mn-ea"/>
                <a:cs typeface="+mn-cs"/>
              </a:rPr>
              <a:t>programmes</a:t>
            </a:r>
            <a:r>
              <a:rPr lang="en-US" sz="1200" kern="1200" dirty="0" smtClean="0">
                <a:solidFill>
                  <a:schemeClr val="tx1"/>
                </a:solidFill>
                <a:latin typeface="+mn-lt"/>
                <a:ea typeface="+mn-ea"/>
                <a:cs typeface="+mn-cs"/>
              </a:rPr>
              <a:t> at prime time, where the importance of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inspection as a theme can be thoroughly discussed and the public can then be invited to call the panel and interact with them through question and answer sessions. </a:t>
            </a:r>
          </a:p>
          <a:p>
            <a:r>
              <a:rPr lang="en-US" sz="1200" kern="1200" dirty="0" smtClean="0">
                <a:solidFill>
                  <a:schemeClr val="tx1"/>
                </a:solidFill>
                <a:latin typeface="+mn-lt"/>
                <a:ea typeface="+mn-ea"/>
                <a:cs typeface="+mn-cs"/>
              </a:rPr>
              <a:t> </a:t>
            </a:r>
          </a:p>
          <a:p>
            <a:r>
              <a:rPr lang="en-US" sz="1200" b="1" u="none" strike="noStrike"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b="1" u="sng" kern="1200" dirty="0" smtClean="0">
                <a:solidFill>
                  <a:schemeClr val="tx1"/>
                </a:solidFill>
                <a:latin typeface="+mn-lt"/>
                <a:ea typeface="+mn-ea"/>
                <a:cs typeface="+mn-cs"/>
              </a:rPr>
              <a:t>Free Lectures and Seminars to Employers, Union Representatives and the Media</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We readily accept that everything, whether a good or service, has a cost. Nevertheless, the creation of carefully planned information-awareness exercises may very well result in long term dividends, if deliberate efforts are made to engage in the creation of strategic partnerships with key stakeholders such as, for example, media houses. To this end, the design of free seminars that are exclusively aimed at such a group may well result in advertising space being offered to our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Administration agencies either free of charge, or alternatively, at specially discounted rates.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Similarly, trade unions representatives and industrial associations can be approached and specially invited to participate in these sessions. When sensitized, they can in turn be invited and encouraged to spread the message to their respective constituents, so that to the greatest extent possible, the sensitization process trickles down to the level of individual members.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Another unheralded stakeholder that is not usually considered, but should be approached is the Ministry/Department with responsibility for disbursing funds to public entities. They should be invited to send senior officials to such events, in order that they can be </a:t>
            </a:r>
            <a:r>
              <a:rPr lang="en-US" sz="1200" kern="1200" dirty="0" err="1" smtClean="0">
                <a:solidFill>
                  <a:schemeClr val="tx1"/>
                </a:solidFill>
                <a:latin typeface="+mn-lt"/>
                <a:ea typeface="+mn-ea"/>
                <a:cs typeface="+mn-cs"/>
              </a:rPr>
              <a:t>sensitised</a:t>
            </a:r>
            <a:r>
              <a:rPr lang="en-US"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about the </a:t>
            </a:r>
            <a:r>
              <a:rPr lang="en-US" sz="1200" kern="1200" dirty="0" smtClean="0">
                <a:solidFill>
                  <a:schemeClr val="tx1"/>
                </a:solidFill>
                <a:latin typeface="+mn-lt"/>
                <a:ea typeface="+mn-ea"/>
                <a:cs typeface="+mn-cs"/>
              </a:rPr>
              <a:t>importance of the issue and the need to allocate sufficient funding to advance the status of activities revolving around the maintenance of a stable and harmonious </a:t>
            </a:r>
            <a:r>
              <a:rPr lang="en-US" sz="1200" kern="1200" dirty="0" smtClean="0">
                <a:solidFill>
                  <a:schemeClr val="tx1"/>
                </a:solidFill>
                <a:latin typeface="+mn-lt"/>
                <a:ea typeface="+mn-ea"/>
                <a:cs typeface="+mn-cs"/>
              </a:rPr>
              <a:t>workplace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environment.</a:t>
            </a:r>
          </a:p>
          <a:p>
            <a:endParaRPr lang="en-US" dirty="0"/>
          </a:p>
        </p:txBody>
      </p:sp>
      <p:sp>
        <p:nvSpPr>
          <p:cNvPr id="4" name="Slide Number Placeholder 3"/>
          <p:cNvSpPr>
            <a:spLocks noGrp="1"/>
          </p:cNvSpPr>
          <p:nvPr>
            <p:ph type="sldNum" sz="quarter" idx="10"/>
          </p:nvPr>
        </p:nvSpPr>
        <p:spPr/>
        <p:txBody>
          <a:bodyPr/>
          <a:lstStyle/>
          <a:p>
            <a:fld id="{2422C32C-0AFA-4C79-8A90-E0D5DFCD7E3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For the foreseeable future, traditional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inspection methods will continue to have a place in ensuring that a stable work climate is maintained by our respective countries. However, the business environment is a continuously changing place, and if we are to remain current, we must be prepared to be open to new ideas and processes of ensuring that that stability is maintained.  </a:t>
            </a:r>
            <a:r>
              <a:rPr lang="en-US" sz="1200" kern="1200" dirty="0" err="1" smtClean="0">
                <a:solidFill>
                  <a:schemeClr val="tx1"/>
                </a:solidFill>
                <a:latin typeface="+mn-lt"/>
                <a:ea typeface="+mn-ea"/>
                <a:cs typeface="+mn-cs"/>
              </a:rPr>
              <a:t>Sensitisation</a:t>
            </a:r>
            <a:r>
              <a:rPr lang="en-US" sz="1200" kern="1200" dirty="0" smtClean="0">
                <a:solidFill>
                  <a:schemeClr val="tx1"/>
                </a:solidFill>
                <a:latin typeface="+mn-lt"/>
                <a:ea typeface="+mn-ea"/>
                <a:cs typeface="+mn-cs"/>
              </a:rPr>
              <a:t> is key, </a:t>
            </a:r>
            <a:r>
              <a:rPr lang="en-US" sz="1200" b="1" i="1" kern="1200" dirty="0" smtClean="0">
                <a:solidFill>
                  <a:schemeClr val="tx1"/>
                </a:solidFill>
                <a:latin typeface="+mn-lt"/>
                <a:ea typeface="+mn-ea"/>
                <a:cs typeface="+mn-cs"/>
              </a:rPr>
              <a:t>where we should not only </a:t>
            </a:r>
            <a:r>
              <a:rPr lang="en-US" sz="1200" b="1" i="1" kern="1200" dirty="0" err="1" smtClean="0">
                <a:solidFill>
                  <a:schemeClr val="tx1"/>
                </a:solidFill>
                <a:latin typeface="+mn-lt"/>
                <a:ea typeface="+mn-ea"/>
                <a:cs typeface="+mn-cs"/>
              </a:rPr>
              <a:t>emphasise</a:t>
            </a:r>
            <a:r>
              <a:rPr lang="en-US" sz="1200" b="1" i="1" kern="1200" dirty="0" smtClean="0">
                <a:solidFill>
                  <a:schemeClr val="tx1"/>
                </a:solidFill>
                <a:latin typeface="+mn-lt"/>
                <a:ea typeface="+mn-ea"/>
                <a:cs typeface="+mn-cs"/>
              </a:rPr>
              <a:t> penalties for non-compliance, but provide the public with information on the benefits of adhering to the regulations that have been put in place. </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Engagement with key stakeholders and the general public must be the primary focus and all dialogue must revolve around the core principles of consultation, partnerships, trust, transparency, continuous communication and mutual respect.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Ladies and Gentlemen, it has been my pleasure to share some of our thoughts and ideas on this topic, thank you for your time and I look forward to </a:t>
            </a:r>
            <a:r>
              <a:rPr lang="en-US" sz="1200" kern="1200" dirty="0" smtClean="0">
                <a:solidFill>
                  <a:schemeClr val="tx1"/>
                </a:solidFill>
                <a:latin typeface="+mn-lt"/>
                <a:ea typeface="+mn-ea"/>
                <a:cs typeface="+mn-cs"/>
              </a:rPr>
              <a:t>the ensuing </a:t>
            </a:r>
            <a:r>
              <a:rPr lang="en-US" sz="1200" kern="1200" dirty="0" smtClean="0">
                <a:solidFill>
                  <a:schemeClr val="tx1"/>
                </a:solidFill>
                <a:latin typeface="+mn-lt"/>
                <a:ea typeface="+mn-ea"/>
                <a:cs typeface="+mn-cs"/>
              </a:rPr>
              <a:t>discussion. </a:t>
            </a:r>
          </a:p>
          <a:p>
            <a:endParaRPr lang="en-US" dirty="0"/>
          </a:p>
        </p:txBody>
      </p:sp>
      <p:sp>
        <p:nvSpPr>
          <p:cNvPr id="4" name="Slide Number Placeholder 3"/>
          <p:cNvSpPr>
            <a:spLocks noGrp="1"/>
          </p:cNvSpPr>
          <p:nvPr>
            <p:ph type="sldNum" sz="quarter" idx="10"/>
          </p:nvPr>
        </p:nvSpPr>
        <p:spPr/>
        <p:txBody>
          <a:bodyPr/>
          <a:lstStyle/>
          <a:p>
            <a:fld id="{2422C32C-0AFA-4C79-8A90-E0D5DFCD7E3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B5B9041-AAC6-401F-8468-579D7EF9C2EC}" type="datetimeFigureOut">
              <a:rPr lang="en-US" smtClean="0"/>
              <a:pPr/>
              <a:t>4/27/2017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06ABE00-8623-4C3A-AE5B-2D954924FC7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5B9041-AAC6-401F-8468-579D7EF9C2EC}" type="datetimeFigureOut">
              <a:rPr lang="en-US" smtClean="0"/>
              <a:pPr/>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ABE00-8623-4C3A-AE5B-2D954924FC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5B9041-AAC6-401F-8468-579D7EF9C2EC}" type="datetimeFigureOut">
              <a:rPr lang="en-US" smtClean="0"/>
              <a:pPr/>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ABE00-8623-4C3A-AE5B-2D954924FC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5B9041-AAC6-401F-8468-579D7EF9C2EC}" type="datetimeFigureOut">
              <a:rPr lang="en-US" smtClean="0"/>
              <a:pPr/>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ABE00-8623-4C3A-AE5B-2D954924FC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5B9041-AAC6-401F-8468-579D7EF9C2EC}" type="datetimeFigureOut">
              <a:rPr lang="en-US" smtClean="0"/>
              <a:pPr/>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ABE00-8623-4C3A-AE5B-2D954924FC7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5B9041-AAC6-401F-8468-579D7EF9C2EC}" type="datetimeFigureOut">
              <a:rPr lang="en-US" smtClean="0"/>
              <a:pPr/>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ABE00-8623-4C3A-AE5B-2D954924FC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5B9041-AAC6-401F-8468-579D7EF9C2EC}" type="datetimeFigureOut">
              <a:rPr lang="en-US" smtClean="0"/>
              <a:pPr/>
              <a:t>4/27/2017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ABE00-8623-4C3A-AE5B-2D954924FC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5B9041-AAC6-401F-8468-579D7EF9C2EC}" type="datetimeFigureOut">
              <a:rPr lang="en-US" smtClean="0"/>
              <a:pPr/>
              <a:t>4/27/2017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ABE00-8623-4C3A-AE5B-2D954924FC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B9041-AAC6-401F-8468-579D7EF9C2EC}" type="datetimeFigureOut">
              <a:rPr lang="en-US" smtClean="0"/>
              <a:pPr/>
              <a:t>4/27/2017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ABE00-8623-4C3A-AE5B-2D954924FC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5B9041-AAC6-401F-8468-579D7EF9C2EC}" type="datetimeFigureOut">
              <a:rPr lang="en-US" smtClean="0"/>
              <a:pPr/>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ABE00-8623-4C3A-AE5B-2D954924FC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5B9041-AAC6-401F-8468-579D7EF9C2EC}" type="datetimeFigureOut">
              <a:rPr lang="en-US" smtClean="0"/>
              <a:pPr/>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06ABE00-8623-4C3A-AE5B-2D954924FC7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5B9041-AAC6-401F-8468-579D7EF9C2EC}" type="datetimeFigureOut">
              <a:rPr lang="en-US" smtClean="0"/>
              <a:pPr/>
              <a:t>4/27/2017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06ABE00-8623-4C3A-AE5B-2D954924FC7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8077200" cy="2819400"/>
          </a:xfrm>
        </p:spPr>
        <p:txBody>
          <a:bodyPr>
            <a:normAutofit/>
          </a:bodyPr>
          <a:lstStyle/>
          <a:p>
            <a:pPr algn="ctr"/>
            <a:r>
              <a:rPr lang="en-US" sz="4800" dirty="0" smtClean="0">
                <a:solidFill>
                  <a:schemeClr val="tx1"/>
                </a:solidFill>
              </a:rPr>
              <a:t>Strengthening the Enforcement of </a:t>
            </a:r>
            <a:r>
              <a:rPr lang="en-US" sz="4800" dirty="0" err="1" smtClean="0">
                <a:solidFill>
                  <a:schemeClr val="tx1"/>
                </a:solidFill>
              </a:rPr>
              <a:t>Labour</a:t>
            </a:r>
            <a:r>
              <a:rPr lang="en-US" sz="4800" dirty="0" smtClean="0">
                <a:solidFill>
                  <a:schemeClr val="tx1"/>
                </a:solidFill>
              </a:rPr>
              <a:t> Laws &amp; Regulations:- Beyond </a:t>
            </a:r>
            <a:r>
              <a:rPr lang="en-US" sz="4800" dirty="0" err="1" smtClean="0">
                <a:solidFill>
                  <a:schemeClr val="tx1"/>
                </a:solidFill>
              </a:rPr>
              <a:t>Labour</a:t>
            </a:r>
            <a:r>
              <a:rPr lang="en-US" sz="4800" dirty="0" smtClean="0">
                <a:solidFill>
                  <a:schemeClr val="tx1"/>
                </a:solidFill>
              </a:rPr>
              <a:t> Inspection</a:t>
            </a:r>
            <a:endParaRPr lang="en-US" sz="4800" dirty="0">
              <a:solidFill>
                <a:schemeClr val="tx1"/>
              </a:solidFill>
            </a:endParaRPr>
          </a:p>
        </p:txBody>
      </p:sp>
      <p:sp>
        <p:nvSpPr>
          <p:cNvPr id="3" name="Subtitle 2"/>
          <p:cNvSpPr>
            <a:spLocks noGrp="1"/>
          </p:cNvSpPr>
          <p:nvPr>
            <p:ph type="subTitle" idx="1"/>
          </p:nvPr>
        </p:nvSpPr>
        <p:spPr>
          <a:xfrm>
            <a:off x="762000" y="4724400"/>
            <a:ext cx="7848600" cy="1752600"/>
          </a:xfrm>
        </p:spPr>
        <p:txBody>
          <a:bodyPr>
            <a:noAutofit/>
          </a:bodyPr>
          <a:lstStyle/>
          <a:p>
            <a:pPr algn="ctr"/>
            <a:r>
              <a:rPr lang="en-US" sz="2400" dirty="0" smtClean="0"/>
              <a:t>Prepared by the Ministry of </a:t>
            </a:r>
            <a:r>
              <a:rPr lang="en-US" sz="2400" dirty="0" err="1" smtClean="0"/>
              <a:t>Labour</a:t>
            </a:r>
            <a:r>
              <a:rPr lang="en-US" sz="2400" dirty="0" smtClean="0"/>
              <a:t>, Social Security &amp; Human Resource Development</a:t>
            </a:r>
          </a:p>
          <a:p>
            <a:pPr algn="ctr"/>
            <a:r>
              <a:rPr lang="en-US" sz="2400" b="1" dirty="0" smtClean="0"/>
              <a:t>BARBADOS</a:t>
            </a:r>
          </a:p>
          <a:p>
            <a:pPr algn="ctr"/>
            <a:r>
              <a:rPr lang="en-US" sz="2400" dirty="0" smtClean="0"/>
              <a:t>April 27th, 2017 </a:t>
            </a:r>
            <a:endParaRPr lang="en-US" sz="2400" dirty="0"/>
          </a:p>
        </p:txBody>
      </p:sp>
      <p:pic>
        <p:nvPicPr>
          <p:cNvPr id="1026" name="Picture 2" descr="C:\Users\mfranklin\Desktop\Barbados_Flag_Large.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43000" y="3505200"/>
            <a:ext cx="1752600" cy="1055917"/>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mfranklin\Desktop\Barbados_Coat_of_Arms.gi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H="1">
            <a:off x="6324600" y="3429000"/>
            <a:ext cx="1695450" cy="113211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78365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305800" cy="1143000"/>
          </a:xfrm>
        </p:spPr>
        <p:txBody>
          <a:bodyPr/>
          <a:lstStyle/>
          <a:p>
            <a:pPr algn="ctr"/>
            <a:r>
              <a:rPr lang="en-US" dirty="0" smtClean="0"/>
              <a:t>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en-US" dirty="0" smtClean="0"/>
              <a:t>Structure of Presentation </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pPr lvl="0"/>
            <a:r>
              <a:rPr lang="en-US" sz="3200" dirty="0" smtClean="0"/>
              <a:t>The role &amp; functions of the </a:t>
            </a:r>
            <a:r>
              <a:rPr lang="en-US" sz="3200" dirty="0" err="1" smtClean="0"/>
              <a:t>Labour</a:t>
            </a:r>
            <a:r>
              <a:rPr lang="en-US" sz="3200" dirty="0" smtClean="0"/>
              <a:t> Department;</a:t>
            </a:r>
          </a:p>
          <a:p>
            <a:pPr lvl="0"/>
            <a:r>
              <a:rPr lang="en-US" sz="3200" dirty="0" smtClean="0"/>
              <a:t>The rationale for finding alternative methods to traditional </a:t>
            </a:r>
            <a:r>
              <a:rPr lang="en-US" sz="3200" dirty="0" err="1" smtClean="0"/>
              <a:t>labour</a:t>
            </a:r>
            <a:r>
              <a:rPr lang="en-US" sz="3200" dirty="0" smtClean="0"/>
              <a:t> inspection activities;</a:t>
            </a:r>
          </a:p>
          <a:p>
            <a:pPr lvl="0"/>
            <a:r>
              <a:rPr lang="en-US" sz="3200" dirty="0" smtClean="0"/>
              <a:t>Current approaches employed by the Department to </a:t>
            </a:r>
            <a:r>
              <a:rPr lang="en-US" sz="3200" dirty="0" err="1" smtClean="0"/>
              <a:t>sensitise</a:t>
            </a:r>
            <a:r>
              <a:rPr lang="en-US" sz="3200" dirty="0" smtClean="0"/>
              <a:t> the public; and</a:t>
            </a:r>
          </a:p>
          <a:p>
            <a:pPr lvl="0"/>
            <a:r>
              <a:rPr lang="en-US" sz="3200" dirty="0" smtClean="0"/>
              <a:t>Practical solutions that can be implemented to </a:t>
            </a:r>
            <a:r>
              <a:rPr lang="en-US" sz="3200" b="1" u="sng" dirty="0" smtClean="0"/>
              <a:t>complement</a:t>
            </a:r>
            <a:r>
              <a:rPr lang="en-US" sz="3200" b="1" dirty="0" smtClean="0"/>
              <a:t> </a:t>
            </a:r>
            <a:r>
              <a:rPr lang="en-US" sz="3200" dirty="0" smtClean="0"/>
              <a:t>the traditional approaches and make the inspection process more efficient and effective.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en-US" dirty="0" smtClean="0"/>
              <a:t>Role of the </a:t>
            </a:r>
            <a:r>
              <a:rPr lang="en-US" dirty="0" err="1" smtClean="0"/>
              <a:t>Labour</a:t>
            </a:r>
            <a:r>
              <a:rPr lang="en-US" dirty="0" smtClean="0"/>
              <a:t> Department</a:t>
            </a:r>
            <a:endParaRPr lang="en-US" dirty="0"/>
          </a:p>
        </p:txBody>
      </p:sp>
      <p:sp>
        <p:nvSpPr>
          <p:cNvPr id="3" name="Content Placeholder 2"/>
          <p:cNvSpPr>
            <a:spLocks noGrp="1"/>
          </p:cNvSpPr>
          <p:nvPr>
            <p:ph idx="1"/>
          </p:nvPr>
        </p:nvSpPr>
        <p:spPr>
          <a:xfrm>
            <a:off x="457200" y="1524000"/>
            <a:ext cx="8229600" cy="4800600"/>
          </a:xfrm>
        </p:spPr>
        <p:txBody>
          <a:bodyPr>
            <a:normAutofit/>
          </a:bodyPr>
          <a:lstStyle/>
          <a:p>
            <a:r>
              <a:rPr lang="en-US" dirty="0" smtClean="0"/>
              <a:t>responsible for monitoring the industrial relations climate and enforcing the </a:t>
            </a:r>
            <a:r>
              <a:rPr lang="en-US" dirty="0" err="1" smtClean="0"/>
              <a:t>labour</a:t>
            </a:r>
            <a:r>
              <a:rPr lang="en-US" dirty="0" smtClean="0"/>
              <a:t> legislation of the country</a:t>
            </a:r>
          </a:p>
          <a:p>
            <a:r>
              <a:rPr lang="en-US" dirty="0" smtClean="0"/>
              <a:t>monitoring of </a:t>
            </a:r>
            <a:r>
              <a:rPr lang="en-US" dirty="0" err="1" smtClean="0"/>
              <a:t>labour</a:t>
            </a:r>
            <a:r>
              <a:rPr lang="en-US" dirty="0" smtClean="0"/>
              <a:t> standards within the working environment, particularly as they relate to Safety &amp;Health </a:t>
            </a:r>
          </a:p>
          <a:p>
            <a:r>
              <a:rPr lang="en-US" dirty="0" smtClean="0"/>
              <a:t>provision of conciliation services in industrial disputes</a:t>
            </a:r>
          </a:p>
          <a:p>
            <a:r>
              <a:rPr lang="en-US" dirty="0" smtClean="0"/>
              <a:t>breaches of laws and regulations are investigated and where necessary, prosecutions are conducted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67512"/>
          </a:xfrm>
        </p:spPr>
        <p:txBody>
          <a:bodyPr>
            <a:normAutofit fontScale="90000"/>
          </a:bodyPr>
          <a:lstStyle/>
          <a:p>
            <a:pPr algn="ctr"/>
            <a:r>
              <a:rPr lang="en-US" sz="4000" b="1" u="sng" dirty="0" smtClean="0"/>
              <a:t/>
            </a:r>
            <a:br>
              <a:rPr lang="en-US" sz="4000" b="1" u="sng" dirty="0" smtClean="0"/>
            </a:br>
            <a:r>
              <a:rPr lang="en-US" dirty="0" smtClean="0"/>
              <a:t/>
            </a:r>
            <a:br>
              <a:rPr lang="en-US" dirty="0" smtClean="0"/>
            </a:br>
            <a:r>
              <a:rPr lang="en-US" sz="3600" dirty="0" smtClean="0"/>
              <a:t> Rationale for the Use of Alternative Methods</a:t>
            </a:r>
            <a:endParaRPr lang="en-US" sz="3600" dirty="0"/>
          </a:p>
        </p:txBody>
      </p:sp>
      <p:sp>
        <p:nvSpPr>
          <p:cNvPr id="3" name="Content Placeholder 2"/>
          <p:cNvSpPr>
            <a:spLocks noGrp="1"/>
          </p:cNvSpPr>
          <p:nvPr>
            <p:ph idx="1"/>
          </p:nvPr>
        </p:nvSpPr>
        <p:spPr>
          <a:xfrm>
            <a:off x="457200" y="1295400"/>
            <a:ext cx="8229600" cy="4800600"/>
          </a:xfrm>
        </p:spPr>
        <p:txBody>
          <a:bodyPr>
            <a:normAutofit/>
          </a:bodyPr>
          <a:lstStyle/>
          <a:p>
            <a:endParaRPr lang="en-US" dirty="0" smtClean="0"/>
          </a:p>
          <a:p>
            <a:r>
              <a:rPr lang="en-US" dirty="0" smtClean="0"/>
              <a:t>Virtually impractical to expect 9 </a:t>
            </a:r>
            <a:r>
              <a:rPr lang="en-US" dirty="0" err="1" smtClean="0"/>
              <a:t>Labour</a:t>
            </a:r>
            <a:r>
              <a:rPr lang="en-US" dirty="0" smtClean="0"/>
              <a:t> and 9 Safety and Health officers to investigate and assess the working conditions of 128, 000 persons in the employed </a:t>
            </a:r>
            <a:r>
              <a:rPr lang="en-US" dirty="0" err="1" smtClean="0"/>
              <a:t>labour</a:t>
            </a:r>
            <a:r>
              <a:rPr lang="en-US" dirty="0" smtClean="0"/>
              <a:t> force, coupled with the inspection of several thousand workplaces</a:t>
            </a:r>
          </a:p>
          <a:p>
            <a:endParaRPr lang="en-US" dirty="0" smtClean="0"/>
          </a:p>
          <a:p>
            <a:r>
              <a:rPr lang="en-US" dirty="0" smtClean="0"/>
              <a:t>Inspecting every possible workplace would be a daunting challenge for any country, even in large, advanced nations. </a:t>
            </a:r>
          </a:p>
          <a:p>
            <a:endParaRPr lang="en-US" dirty="0" smtClean="0"/>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67512"/>
          </a:xfrm>
        </p:spPr>
        <p:txBody>
          <a:bodyPr>
            <a:normAutofit fontScale="90000"/>
          </a:bodyPr>
          <a:lstStyle/>
          <a:p>
            <a:pPr algn="ctr"/>
            <a:r>
              <a:rPr lang="en-US" sz="4000" b="1" u="sng" dirty="0" smtClean="0"/>
              <a:t/>
            </a:r>
            <a:br>
              <a:rPr lang="en-US" sz="4000" b="1" u="sng" dirty="0" smtClean="0"/>
            </a:br>
            <a:r>
              <a:rPr lang="en-US" dirty="0" smtClean="0"/>
              <a:t/>
            </a:r>
            <a:br>
              <a:rPr lang="en-US" dirty="0" smtClean="0"/>
            </a:br>
            <a:r>
              <a:rPr lang="en-US" sz="3600" dirty="0" smtClean="0"/>
              <a:t> Rationale for the Use of Alternative Methods</a:t>
            </a:r>
            <a:endParaRPr lang="en-US" sz="3600" dirty="0"/>
          </a:p>
        </p:txBody>
      </p:sp>
      <p:sp>
        <p:nvSpPr>
          <p:cNvPr id="3" name="Content Placeholder 2"/>
          <p:cNvSpPr>
            <a:spLocks noGrp="1"/>
          </p:cNvSpPr>
          <p:nvPr>
            <p:ph idx="1"/>
          </p:nvPr>
        </p:nvSpPr>
        <p:spPr>
          <a:xfrm>
            <a:off x="457200" y="1295400"/>
            <a:ext cx="8229600" cy="5562600"/>
          </a:xfrm>
        </p:spPr>
        <p:txBody>
          <a:bodyPr>
            <a:normAutofit/>
          </a:bodyPr>
          <a:lstStyle/>
          <a:p>
            <a:endParaRPr lang="en-US" dirty="0" smtClean="0"/>
          </a:p>
          <a:p>
            <a:r>
              <a:rPr lang="en-US" dirty="0" smtClean="0"/>
              <a:t>Alternative measures that compliment traditional inspection approaches is a growing issue that must be confronted</a:t>
            </a:r>
          </a:p>
          <a:p>
            <a:endParaRPr lang="en-US" dirty="0" smtClean="0"/>
          </a:p>
          <a:p>
            <a:r>
              <a:rPr lang="en-US" dirty="0" smtClean="0"/>
              <a:t>ILO </a:t>
            </a:r>
            <a:r>
              <a:rPr lang="en-US" dirty="0" err="1" smtClean="0"/>
              <a:t>Labour</a:t>
            </a:r>
            <a:r>
              <a:rPr lang="en-US" dirty="0" smtClean="0"/>
              <a:t> Inspection Convention 81, along with Recommendation 81, which require the maintenance of a system of </a:t>
            </a:r>
            <a:r>
              <a:rPr lang="en-US" dirty="0" err="1" smtClean="0"/>
              <a:t>labour</a:t>
            </a:r>
            <a:r>
              <a:rPr lang="en-US" dirty="0" smtClean="0"/>
              <a:t> inspection in industrial and in commercial undertakings. Recommendation 81 further advocates for strategies that promote education, collaboration and cooperation. </a:t>
            </a:r>
          </a:p>
          <a:p>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pPr algn="ctr"/>
            <a:r>
              <a:rPr lang="en-US" dirty="0" smtClean="0"/>
              <a:t>Current Actions Being Taken</a:t>
            </a:r>
            <a:endParaRPr lang="en-US" dirty="0"/>
          </a:p>
        </p:txBody>
      </p:sp>
      <p:sp>
        <p:nvSpPr>
          <p:cNvPr id="3" name="Content Placeholder 2"/>
          <p:cNvSpPr>
            <a:spLocks noGrp="1"/>
          </p:cNvSpPr>
          <p:nvPr>
            <p:ph idx="1"/>
          </p:nvPr>
        </p:nvSpPr>
        <p:spPr>
          <a:xfrm>
            <a:off x="457200" y="1828800"/>
            <a:ext cx="8229600" cy="4495800"/>
          </a:xfrm>
        </p:spPr>
        <p:txBody>
          <a:bodyPr>
            <a:normAutofit lnSpcReduction="10000"/>
          </a:bodyPr>
          <a:lstStyle/>
          <a:p>
            <a:r>
              <a:rPr lang="en-US" dirty="0" smtClean="0"/>
              <a:t>Constant promotion of the contents of the Safety and Health at Work Act to the public</a:t>
            </a:r>
          </a:p>
          <a:p>
            <a:endParaRPr lang="en-US" dirty="0" smtClean="0"/>
          </a:p>
          <a:p>
            <a:r>
              <a:rPr lang="en-US" dirty="0" smtClean="0"/>
              <a:t>Staging of a National Occupational Safety and Health week, which is conducted every 2 years.</a:t>
            </a:r>
          </a:p>
          <a:p>
            <a:endParaRPr lang="en-US" dirty="0" smtClean="0"/>
          </a:p>
          <a:p>
            <a:r>
              <a:rPr lang="en-US" dirty="0" smtClean="0"/>
              <a:t>seminars and the placing of safety and health messages in the major media outlets.</a:t>
            </a:r>
          </a:p>
          <a:p>
            <a:endParaRPr lang="en-US" dirty="0" smtClean="0"/>
          </a:p>
          <a:p>
            <a:r>
              <a:rPr lang="en-US" dirty="0" smtClean="0"/>
              <a:t>Radio and television interviews also take place occasionally.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3600" dirty="0" smtClean="0"/>
              <a:t>Additional Action Steps that can be Pursued </a:t>
            </a:r>
            <a:endParaRPr lang="en-US" sz="3600" dirty="0"/>
          </a:p>
        </p:txBody>
      </p:sp>
      <p:sp>
        <p:nvSpPr>
          <p:cNvPr id="3" name="Content Placeholder 2"/>
          <p:cNvSpPr>
            <a:spLocks noGrp="1"/>
          </p:cNvSpPr>
          <p:nvPr>
            <p:ph idx="1"/>
          </p:nvPr>
        </p:nvSpPr>
        <p:spPr>
          <a:xfrm>
            <a:off x="457200" y="1676400"/>
            <a:ext cx="8229600" cy="4648200"/>
          </a:xfrm>
        </p:spPr>
        <p:txBody>
          <a:bodyPr>
            <a:normAutofit lnSpcReduction="10000"/>
          </a:bodyPr>
          <a:lstStyle/>
          <a:p>
            <a:r>
              <a:rPr lang="en-US" dirty="0" smtClean="0"/>
              <a:t>Solidifying of the relationship with the private sector and promoting public private partnerships. Encouraging them to participate in the shaping of policy</a:t>
            </a:r>
          </a:p>
          <a:p>
            <a:r>
              <a:rPr lang="en-US" dirty="0" smtClean="0"/>
              <a:t>Designing Public Relations Strategies on a budget! More </a:t>
            </a:r>
            <a:r>
              <a:rPr lang="en-US" dirty="0" err="1" smtClean="0"/>
              <a:t>utilisation</a:t>
            </a:r>
            <a:r>
              <a:rPr lang="en-US" dirty="0" smtClean="0"/>
              <a:t> of the social media platforms and tailoring the message to the audience that is being targeted</a:t>
            </a:r>
          </a:p>
          <a:p>
            <a:r>
              <a:rPr lang="en-US" dirty="0" smtClean="0"/>
              <a:t>Targeting the message to young persons, the future entrants into the world of work. Visits to secondary and tertiary institutions and encouraging institutions to inc0rporate pertinent </a:t>
            </a:r>
            <a:r>
              <a:rPr lang="en-US" dirty="0" err="1" smtClean="0"/>
              <a:t>labour</a:t>
            </a:r>
            <a:r>
              <a:rPr lang="en-US" dirty="0" smtClean="0"/>
              <a:t> issues into curricula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3200" dirty="0" smtClean="0"/>
              <a:t>Additional Action Steps that can be Pursued </a:t>
            </a:r>
            <a:endParaRPr lang="en-US" sz="3200" dirty="0"/>
          </a:p>
        </p:txBody>
      </p:sp>
      <p:sp>
        <p:nvSpPr>
          <p:cNvPr id="3" name="Content Placeholder 2"/>
          <p:cNvSpPr>
            <a:spLocks noGrp="1"/>
          </p:cNvSpPr>
          <p:nvPr>
            <p:ph idx="1"/>
          </p:nvPr>
        </p:nvSpPr>
        <p:spPr>
          <a:xfrm>
            <a:off x="457200" y="1524000"/>
            <a:ext cx="8229600" cy="4800600"/>
          </a:xfrm>
        </p:spPr>
        <p:txBody>
          <a:bodyPr/>
          <a:lstStyle/>
          <a:p>
            <a:r>
              <a:rPr lang="en-US" dirty="0" smtClean="0"/>
              <a:t>Need for a Champion(s). In successfully spreading the message, obtain the commitment of a high-profile person (or team) who is well-known to the public</a:t>
            </a:r>
          </a:p>
          <a:p>
            <a:endParaRPr lang="en-US" dirty="0" smtClean="0"/>
          </a:p>
          <a:p>
            <a:r>
              <a:rPr lang="en-US" dirty="0" smtClean="0"/>
              <a:t>Free Lectures and Seminars to key stakeholders such as Employers, Union Representatives, Media Outlets and</a:t>
            </a:r>
            <a:r>
              <a:rPr lang="en-US" b="1" dirty="0" smtClean="0"/>
              <a:t> </a:t>
            </a:r>
            <a:r>
              <a:rPr lang="en-US" b="1" u="sng" dirty="0" smtClean="0"/>
              <a:t>even</a:t>
            </a:r>
            <a:r>
              <a:rPr lang="en-US" b="1" dirty="0" smtClean="0"/>
              <a:t> </a:t>
            </a:r>
            <a:r>
              <a:rPr lang="en-US" dirty="0" smtClean="0"/>
              <a:t>the Government Ministries/Departments with responsibility for Finance</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p:txBody>
          <a:bodyPr/>
          <a:lstStyle/>
          <a:p>
            <a:r>
              <a:rPr lang="en-US" dirty="0" err="1" smtClean="0"/>
              <a:t>Sensitisation</a:t>
            </a:r>
            <a:r>
              <a:rPr lang="en-US" dirty="0" smtClean="0"/>
              <a:t> is key, </a:t>
            </a:r>
            <a:r>
              <a:rPr lang="en-US" b="1" i="1" dirty="0" smtClean="0"/>
              <a:t>where we should not only </a:t>
            </a:r>
            <a:r>
              <a:rPr lang="en-US" b="1" i="1" dirty="0" err="1" smtClean="0"/>
              <a:t>emphasise</a:t>
            </a:r>
            <a:r>
              <a:rPr lang="en-US" b="1" i="1" dirty="0" smtClean="0"/>
              <a:t> penalties for non-compliance, but provide the public with information on the benefits of adhering to the regulations that have been put in place. </a:t>
            </a:r>
          </a:p>
          <a:p>
            <a:endParaRPr lang="en-US" b="1" i="1" dirty="0" smtClean="0"/>
          </a:p>
          <a:p>
            <a:r>
              <a:rPr lang="en-US" dirty="0" smtClean="0"/>
              <a:t>Alternative approaches must revolve around the core principles of dialogue, consultation, partnerships, trust, transparency, continuous communication and mutual respect.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122</TotalTime>
  <Words>1629</Words>
  <Application>Microsoft Office PowerPoint</Application>
  <PresentationFormat>On-screen Show (4:3)</PresentationFormat>
  <Paragraphs>109</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Strengthening the Enforcement of Labour Laws &amp; Regulations:- Beyond Labour Inspection</vt:lpstr>
      <vt:lpstr>Structure of Presentation </vt:lpstr>
      <vt:lpstr>Role of the Labour Department</vt:lpstr>
      <vt:lpstr>   Rationale for the Use of Alternative Methods</vt:lpstr>
      <vt:lpstr>   Rationale for the Use of Alternative Methods</vt:lpstr>
      <vt:lpstr>Current Actions Being Taken</vt:lpstr>
      <vt:lpstr>Additional Action Steps that can be Pursued </vt:lpstr>
      <vt:lpstr>Additional Action Steps that can be Pursued </vt:lpstr>
      <vt:lpstr>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the Enforcement of Labour Laws &amp;Regulations:- Beyond Labour Inspection</dc:title>
  <dc:creator>acer</dc:creator>
  <cp:lastModifiedBy>acer</cp:lastModifiedBy>
  <cp:revision>31</cp:revision>
  <dcterms:created xsi:type="dcterms:W3CDTF">2017-04-27T00:04:51Z</dcterms:created>
  <dcterms:modified xsi:type="dcterms:W3CDTF">2017-04-27T15:57:59Z</dcterms:modified>
</cp:coreProperties>
</file>